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972"/>
    <a:srgbClr val="02214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8" autoAdjust="0"/>
    <p:restoredTop sz="81472" autoAdjust="0"/>
  </p:normalViewPr>
  <p:slideViewPr>
    <p:cSldViewPr snapToGrid="0">
      <p:cViewPr varScale="1">
        <p:scale>
          <a:sx n="90" d="100"/>
          <a:sy n="9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au9DFtMn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l="8125" r="746" b="-1"/>
          <a:stretch/>
        </p:blipFill>
        <p:spPr>
          <a:xfrm>
            <a:off x="1524" y="-81023"/>
            <a:ext cx="12191980" cy="693774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7807570" y="5541474"/>
            <a:ext cx="4053128" cy="89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Ernesto </a:t>
            </a:r>
            <a:r>
              <a:rPr lang="es-PE" sz="28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Cavassa</a:t>
            </a: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8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sj</a:t>
            </a: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Belén </a:t>
            </a:r>
            <a:r>
              <a:rPr lang="es-PE" sz="2800" b="1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Romá</a:t>
            </a:r>
            <a:r>
              <a:rPr lang="es-PE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1856045" y="3170940"/>
            <a:ext cx="80473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6600" b="1" dirty="0" err="1" smtClean="0">
                <a:solidFill>
                  <a:srgbClr val="FFC000"/>
                </a:solidFill>
              </a:rPr>
              <a:t>Let’s</a:t>
            </a:r>
            <a:r>
              <a:rPr lang="fr-FR" sz="6600" b="1" dirty="0" smtClean="0">
                <a:solidFill>
                  <a:srgbClr val="FFC000"/>
                </a:solidFill>
              </a:rPr>
              <a:t> </a:t>
            </a:r>
            <a:r>
              <a:rPr lang="fr-FR" sz="6600" b="1" dirty="0" err="1" smtClean="0">
                <a:solidFill>
                  <a:srgbClr val="FFC000"/>
                </a:solidFill>
              </a:rPr>
              <a:t>build</a:t>
            </a:r>
            <a:r>
              <a:rPr lang="fr-FR" sz="6600" b="1" dirty="0" smtClean="0">
                <a:solidFill>
                  <a:srgbClr val="FFC000"/>
                </a:solidFill>
              </a:rPr>
              <a:t> </a:t>
            </a:r>
            <a:r>
              <a:rPr lang="fr-FR" sz="6600" b="1" dirty="0" err="1" smtClean="0">
                <a:solidFill>
                  <a:srgbClr val="FFC000"/>
                </a:solidFill>
              </a:rPr>
              <a:t>together</a:t>
            </a:r>
            <a:endParaRPr lang="fr-FR" sz="6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82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679268"/>
            <a:ext cx="12217872" cy="6178732"/>
            <a:chOff x="0" y="679268"/>
            <a:chExt cx="12217872" cy="6178732"/>
          </a:xfrm>
        </p:grpSpPr>
        <p:pic>
          <p:nvPicPr>
            <p:cNvPr id="5" name="Google Shape;160;p22"/>
            <p:cNvPicPr preferRelativeResize="0"/>
            <p:nvPr/>
          </p:nvPicPr>
          <p:blipFill rotWithShape="1">
            <a:blip r:embed="rId3">
              <a:alphaModFix/>
            </a:blip>
            <a:srcRect t="14778" b="12719"/>
            <a:stretch/>
          </p:blipFill>
          <p:spPr>
            <a:xfrm>
              <a:off x="0" y="679268"/>
              <a:ext cx="12217872" cy="61787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ángulo redondeado 5"/>
            <p:cNvSpPr/>
            <p:nvPr/>
          </p:nvSpPr>
          <p:spPr>
            <a:xfrm>
              <a:off x="2723820" y="780952"/>
              <a:ext cx="7028120" cy="5550456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000" i="1" dirty="0" smtClean="0">
                  <a:solidFill>
                    <a:schemeClr val="bg1"/>
                  </a:solidFill>
                </a:rPr>
                <a:t>“I am going with taut reins while slowing my device. it is not important to arrive alone or before time, but to arrive with everybody and on time.”</a:t>
              </a:r>
            </a:p>
            <a:p>
              <a:pPr lvl="0" algn="ctr"/>
              <a:endParaRPr lang="en-US" sz="4000" dirty="0">
                <a:solidFill>
                  <a:schemeClr val="bg1"/>
                </a:solidFill>
              </a:endParaRPr>
            </a:p>
            <a:p>
              <a:pPr lvl="0" algn="r"/>
              <a:r>
                <a:rPr lang="en-US" sz="4000" i="1" dirty="0" smtClean="0">
                  <a:solidFill>
                    <a:schemeClr val="bg1"/>
                  </a:solidFill>
                </a:rPr>
                <a:t>Leon Felipe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291211" y="4044251"/>
            <a:ext cx="2614035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fr-FR" sz="3600" b="1" dirty="0" err="1"/>
              <a:t>PERSONAL</a:t>
            </a:r>
            <a:r>
              <a:rPr lang="fr-FR" sz="3600" b="1" dirty="0"/>
              <a:t> </a:t>
            </a:r>
            <a:r>
              <a:rPr lang="fr-FR" sz="3600" b="1" dirty="0" err="1"/>
              <a:t>WORK</a:t>
            </a:r>
            <a:r>
              <a:rPr lang="fr-FR" sz="3600" b="1" dirty="0"/>
              <a:t> QUESTIONS</a:t>
            </a:r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t="44372" b="10032"/>
          <a:stretch/>
        </p:blipFill>
        <p:spPr>
          <a:xfrm>
            <a:off x="20" y="281363"/>
            <a:ext cx="12191980" cy="3677688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3217762" y="4044251"/>
            <a:ext cx="8974238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PE" i="1" dirty="0">
                <a:sym typeface="Calibri"/>
              </a:rPr>
              <a:t> </a:t>
            </a:r>
            <a:endParaRPr i="1" dirty="0"/>
          </a:p>
          <a:p>
            <a:pPr marL="514350" lvl="0" indent="-514350">
              <a:spcBef>
                <a:spcPts val="0"/>
              </a:spcBef>
              <a:buAutoNum type="alphaLcParenR"/>
            </a:pPr>
            <a:r>
              <a:rPr lang="en-US" i="1" dirty="0" smtClean="0"/>
              <a:t>How </a:t>
            </a:r>
            <a:r>
              <a:rPr lang="en-US" i="1" dirty="0"/>
              <a:t>does today’s material find echoes in me? Personal echoes (one or two words and an </a:t>
            </a:r>
            <a:r>
              <a:rPr lang="en-US" i="1" dirty="0" smtClean="0"/>
              <a:t>image)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514350" lvl="0" indent="-514350">
              <a:spcBef>
                <a:spcPts val="0"/>
              </a:spcBef>
              <a:buAutoNum type="alphaLcParenR"/>
            </a:pPr>
            <a:r>
              <a:rPr lang="en-US" i="1" dirty="0" smtClean="0"/>
              <a:t>What </a:t>
            </a:r>
            <a:r>
              <a:rPr lang="en-US" i="1" dirty="0"/>
              <a:t>in the </a:t>
            </a:r>
            <a:r>
              <a:rPr lang="en-US" i="1" dirty="0" err="1" smtClean="0"/>
              <a:t>GCE</a:t>
            </a:r>
            <a:r>
              <a:rPr lang="en-US" i="1" dirty="0" smtClean="0"/>
              <a:t> </a:t>
            </a:r>
            <a:r>
              <a:rPr lang="en-US" i="1" dirty="0"/>
              <a:t>challenges me in the JM mission where I am ? After today’s work, where does the pact inspire me to renew TOGETHER the JM mission in which I participate?  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r="1333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05130" y="474039"/>
            <a:ext cx="805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</a:rPr>
              <a:t>THE WITNESS OF UBUNTU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0" y="4744027"/>
            <a:ext cx="12192000" cy="2277547"/>
          </a:xfrm>
          <a:prstGeom prst="rect">
            <a:avLst/>
          </a:prstGeom>
          <a:solidFill>
            <a:srgbClr val="022146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Global Compact </a:t>
            </a:r>
            <a:r>
              <a:rPr lang="es-ES" sz="5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on</a:t>
            </a:r>
            <a:r>
              <a:rPr lang="es-E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ES" sz="5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Education</a:t>
            </a:r>
            <a:endParaRPr lang="es-E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</a:rPr>
              <a:t> INSTRUMENTUM LABORIS</a:t>
            </a:r>
          </a:p>
          <a:p>
            <a:endParaRPr lang="es-E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9514390" y="5602147"/>
            <a:ext cx="2576132" cy="1109642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Let us return to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935820" y="300943"/>
            <a:ext cx="10515600" cy="164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C00000"/>
              </a:buClr>
              <a:buSzPct val="100000"/>
            </a:pP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VIDEO </a:t>
            </a:r>
            <a:r>
              <a:rPr lang="en-US" sz="4000" b="1" dirty="0">
                <a:solidFill>
                  <a:srgbClr val="C00000"/>
                </a:solidFill>
              </a:rPr>
              <a:t>MESSAGE FROM POPE FRANCIS TO THE MEETING ON THE GLOBAL </a:t>
            </a:r>
            <a:r>
              <a:rPr lang="en-US" sz="4000" b="1" dirty="0" smtClean="0">
                <a:solidFill>
                  <a:srgbClr val="C00000"/>
                </a:solidFill>
              </a:rPr>
              <a:t>COMPACT ON EDUCATION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s-PE" sz="4000" b="1" i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(15/10/2020</a:t>
            </a:r>
            <a:r>
              <a:rPr lang="es-PE" sz="4000" b="1" i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1800" dirty="0">
                <a:highlight>
                  <a:srgbClr val="FFFF00"/>
                </a:highlight>
                <a:hlinkClick r:id="rId3"/>
              </a:rPr>
              <a:t>https://</a:t>
            </a:r>
            <a:r>
              <a:rPr lang="es-PE" sz="1800" dirty="0" smtClean="0">
                <a:highlight>
                  <a:srgbClr val="FFFF00"/>
                </a:highlight>
                <a:hlinkClick r:id="rId3"/>
              </a:rPr>
              <a:t>www.youtube.com/watch?v=Tdau9DFtMn8</a:t>
            </a:r>
            <a:r>
              <a:rPr lang="es-PE" sz="1800" dirty="0" smtClean="0">
                <a:highlight>
                  <a:srgbClr val="FFFF00"/>
                </a:highlight>
              </a:rPr>
              <a:t/>
            </a:r>
            <a:br>
              <a:rPr lang="es-PE" sz="1800" dirty="0" smtClean="0">
                <a:highlight>
                  <a:srgbClr val="FFFF00"/>
                </a:highlight>
              </a:rPr>
            </a:b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PE" sz="1400" b="1" i="0" dirty="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dirty="0"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l="47135" r="19915" b="9795"/>
          <a:stretch/>
        </p:blipFill>
        <p:spPr>
          <a:xfrm>
            <a:off x="6053561" y="2352261"/>
            <a:ext cx="4213184" cy="450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ogo for the Global Compact on Educ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8496" r="27646" b="8572"/>
          <a:stretch/>
        </p:blipFill>
        <p:spPr bwMode="auto">
          <a:xfrm>
            <a:off x="2314937" y="3102014"/>
            <a:ext cx="3125164" cy="333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76589" y="3861878"/>
            <a:ext cx="3290887" cy="291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PE" b="1" dirty="0">
                <a:sym typeface="Calibri"/>
              </a:rPr>
              <a:t>1</a:t>
            </a:r>
            <a:r>
              <a:rPr lang="es-PE" b="1" dirty="0" smtClean="0">
                <a:sym typeface="Calibri"/>
              </a:rPr>
              <a:t>.</a:t>
            </a:r>
            <a:r>
              <a:rPr lang="fr-FR" sz="5400" b="1" dirty="0"/>
              <a:t> </a:t>
            </a:r>
            <a:r>
              <a:rPr lang="fr-FR" sz="4000" b="1" dirty="0" err="1"/>
              <a:t>OPENNESS</a:t>
            </a:r>
            <a:r>
              <a:rPr lang="fr-FR" sz="4000" b="1" dirty="0"/>
              <a:t> TO THE </a:t>
            </a:r>
            <a:r>
              <a:rPr lang="fr-FR" sz="4000" b="1" dirty="0" err="1"/>
              <a:t>OTHER</a:t>
            </a:r>
            <a:r>
              <a:rPr lang="fr-FR" sz="4000" b="1" dirty="0"/>
              <a:t> AS A </a:t>
            </a:r>
            <a:r>
              <a:rPr lang="fr-FR" sz="4000" b="1" dirty="0" smtClean="0"/>
              <a:t>BASIS</a:t>
            </a:r>
            <a:endParaRPr lang="fr-FR" sz="4000" b="1" dirty="0"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t="22532" b="2695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044044" y="3515591"/>
            <a:ext cx="7966426" cy="324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>
              <a:spcBef>
                <a:spcPts val="0"/>
              </a:spcBef>
            </a:pPr>
            <a:r>
              <a:rPr lang="en-US" b="1" dirty="0"/>
              <a:t>The other is not a threat but a companion on the journey</a:t>
            </a:r>
          </a:p>
          <a:p>
            <a:pPr marL="342900">
              <a:spcBef>
                <a:spcPts val="0"/>
              </a:spcBef>
            </a:pPr>
            <a:r>
              <a:rPr lang="en-US" b="1" dirty="0"/>
              <a:t>With whom I establish a pact, a covenant; the Biblical value of the term</a:t>
            </a:r>
          </a:p>
          <a:p>
            <a:pPr marL="342900">
              <a:spcBef>
                <a:spcPts val="0"/>
              </a:spcBef>
            </a:pPr>
            <a:r>
              <a:rPr lang="en-US" b="1" dirty="0"/>
              <a:t>Each contribution is indispensable</a:t>
            </a:r>
          </a:p>
          <a:p>
            <a:pPr marL="342900">
              <a:spcBef>
                <a:spcPts val="0"/>
              </a:spcBef>
            </a:pPr>
            <a:r>
              <a:rPr lang="en-US" b="1" dirty="0"/>
              <a:t>To educate is never easy, even less so now</a:t>
            </a:r>
          </a:p>
          <a:p>
            <a:pPr marL="342900">
              <a:spcBef>
                <a:spcPts val="0"/>
              </a:spcBef>
            </a:pPr>
            <a:r>
              <a:rPr lang="en-US" b="1" dirty="0"/>
              <a:t>The context of emergency education.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t="41117" b="22324"/>
          <a:stretch/>
        </p:blipFill>
        <p:spPr>
          <a:xfrm>
            <a:off x="0" y="0"/>
            <a:ext cx="12191980" cy="3666227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507128" y="3666227"/>
            <a:ext cx="8595076" cy="319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>
              <a:spcBef>
                <a:spcPts val="0"/>
              </a:spcBef>
            </a:pPr>
            <a:r>
              <a:rPr lang="en-US" sz="2400" b="1" dirty="0"/>
              <a:t>Foundational experience; anthropological data</a:t>
            </a:r>
          </a:p>
          <a:p>
            <a:pPr marL="342900">
              <a:spcBef>
                <a:spcPts val="0"/>
              </a:spcBef>
            </a:pPr>
            <a:r>
              <a:rPr lang="en-US" sz="2400" b="1" dirty="0"/>
              <a:t>The moral and religious background; it includes all of us</a:t>
            </a:r>
          </a:p>
          <a:p>
            <a:pPr marL="342900">
              <a:spcBef>
                <a:spcPts val="0"/>
              </a:spcBef>
            </a:pPr>
            <a:r>
              <a:rPr lang="en-US" sz="2400" b="1" dirty="0"/>
              <a:t>The throwaway culture destroys fraternity</a:t>
            </a:r>
          </a:p>
          <a:p>
            <a:pPr marL="342900">
              <a:spcBef>
                <a:spcPts val="0"/>
              </a:spcBef>
            </a:pPr>
            <a:r>
              <a:rPr lang="en-US" sz="2400" b="1" dirty="0"/>
              <a:t>Faced with it: the « planetary village of education » reminds us of the original brotherhood</a:t>
            </a:r>
          </a:p>
          <a:p>
            <a:pPr marL="342900">
              <a:spcBef>
                <a:spcPts val="0"/>
              </a:spcBef>
            </a:pPr>
            <a:r>
              <a:rPr lang="en-US" sz="2400" b="1" dirty="0"/>
              <a:t>« Indeed we have been created not only to live « with others » but also to live « at the service of others », in salvific and enriching reciprocity.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endParaRPr kumimoji="0" lang="fr-FR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4071" y="4166362"/>
            <a:ext cx="3193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/>
              <a:t>2.THE ORIGINAL </a:t>
            </a:r>
            <a:r>
              <a:rPr lang="fr-FR" sz="2800" b="1" dirty="0" err="1"/>
              <a:t>BROTHERHOOD</a:t>
            </a:r>
            <a:r>
              <a:rPr lang="fr-FR" sz="2800" b="1" dirty="0"/>
              <a:t> (</a:t>
            </a:r>
            <a:r>
              <a:rPr lang="fr-FR" sz="2800" b="1" dirty="0" err="1"/>
              <a:t>COMMUNITY</a:t>
            </a:r>
            <a:r>
              <a:rPr lang="fr-FR" sz="28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t="46992" b="-1"/>
          <a:stretch/>
        </p:blipFill>
        <p:spPr>
          <a:xfrm>
            <a:off x="0" y="1916171"/>
            <a:ext cx="12228129" cy="25024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3957" y="4816278"/>
            <a:ext cx="3908513" cy="187197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r-FR" b="1" dirty="0" err="1"/>
              <a:t>SOME</a:t>
            </a:r>
            <a:r>
              <a:rPr lang="fr-FR" b="1" dirty="0"/>
              <a:t> CONSIDERATIONS ON </a:t>
            </a:r>
            <a:r>
              <a:rPr lang="fr-FR" b="1" dirty="0" err="1"/>
              <a:t>IGNATIAN</a:t>
            </a:r>
            <a:r>
              <a:rPr lang="fr-FR" b="1" dirty="0"/>
              <a:t> </a:t>
            </a:r>
            <a:r>
              <a:rPr lang="fr-FR" b="1" dirty="0" err="1"/>
              <a:t>SPIRITUALITY</a:t>
            </a:r>
            <a:endParaRPr lang="fr-FR" b="1" dirty="0"/>
          </a:p>
          <a:p>
            <a:pPr algn="ctr"/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5954977" y="4816278"/>
            <a:ext cx="5133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Principle and Foundation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Ignatius the Pilgrim</a:t>
            </a:r>
          </a:p>
        </p:txBody>
      </p:sp>
      <p:pic>
        <p:nvPicPr>
          <p:cNvPr id="2050" name="Picture 2" descr="Home - Ignatian Spirituali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6" b="26432"/>
          <a:stretch/>
        </p:blipFill>
        <p:spPr bwMode="auto">
          <a:xfrm>
            <a:off x="14857" y="-491"/>
            <a:ext cx="12177143" cy="200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1" y="3956944"/>
            <a:ext cx="12228129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transforming experience of the Spiritual Exercises of Saint Ignatius of Loyola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t="22620" r="-1" b="275"/>
          <a:stretch/>
        </p:blipFill>
        <p:spPr>
          <a:xfrm>
            <a:off x="-36434" y="0"/>
            <a:ext cx="12228129" cy="466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0"/>
          <p:cNvGrpSpPr/>
          <p:nvPr/>
        </p:nvGrpSpPr>
        <p:grpSpPr>
          <a:xfrm>
            <a:off x="-36434" y="2838128"/>
            <a:ext cx="12228128" cy="1828800"/>
            <a:chOff x="-305" y="2987478"/>
            <a:chExt cx="12188952" cy="1828800"/>
          </a:xfrm>
        </p:grpSpPr>
        <p:sp>
          <p:nvSpPr>
            <p:cNvPr id="141" name="Google Shape;141;p20"/>
            <p:cNvSpPr/>
            <p:nvPr/>
          </p:nvSpPr>
          <p:spPr>
            <a:xfrm>
              <a:off x="-305" y="2987478"/>
              <a:ext cx="12188952" cy="1099712"/>
            </a:xfrm>
            <a:custGeom>
              <a:avLst/>
              <a:gdLst/>
              <a:ahLst/>
              <a:cxnLst/>
              <a:rect l="l" t="t" r="r" b="b"/>
              <a:pathLst>
                <a:path w="9182100" h="932744" extrusionOk="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-305" y="3199381"/>
              <a:ext cx="12188952" cy="902694"/>
            </a:xfrm>
            <a:custGeom>
              <a:avLst/>
              <a:gdLst/>
              <a:ahLst/>
              <a:cxnLst/>
              <a:rect l="l" t="t" r="r" b="b"/>
              <a:pathLst>
                <a:path w="9182100" h="765639" extrusionOk="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-305" y="3501488"/>
              <a:ext cx="12188951" cy="641669"/>
            </a:xfrm>
            <a:custGeom>
              <a:avLst/>
              <a:gdLst/>
              <a:ahLst/>
              <a:cxnLst/>
              <a:rect l="l" t="t" r="r" b="b"/>
              <a:pathLst>
                <a:path w="9182100" h="544245" extrusionOk="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-305" y="3614750"/>
              <a:ext cx="12188952" cy="1201528"/>
            </a:xfrm>
            <a:custGeom>
              <a:avLst/>
              <a:gdLst/>
              <a:ahLst/>
              <a:cxnLst/>
              <a:rect l="l" t="t" r="r" b="b"/>
              <a:pathLst>
                <a:path w="9182100" h="1019102" extrusionOk="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259697" y="4353209"/>
            <a:ext cx="2838886" cy="150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fr-FR" sz="3200" b="1" dirty="0"/>
              <a:t>1.THE </a:t>
            </a:r>
            <a:r>
              <a:rPr lang="fr-FR" sz="3200" b="1" dirty="0" err="1"/>
              <a:t>PRINCIPLE</a:t>
            </a:r>
            <a:r>
              <a:rPr lang="fr-FR" sz="3200" b="1" dirty="0"/>
              <a:t> AND </a:t>
            </a:r>
            <a:r>
              <a:rPr lang="fr-FR" sz="3200" b="1" dirty="0" err="1"/>
              <a:t>FOUNDATION</a:t>
            </a:r>
            <a:endParaRPr lang="fr-FR" sz="3200" b="1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098584" y="4368094"/>
            <a:ext cx="9059174" cy="2265758"/>
          </a:xfrm>
        </p:spPr>
        <p:txBody>
          <a:bodyPr>
            <a:normAutofit/>
          </a:bodyPr>
          <a:lstStyle/>
          <a:p>
            <a:pPr marL="342900">
              <a:spcBef>
                <a:spcPts val="0"/>
              </a:spcBef>
            </a:pPr>
            <a:r>
              <a:rPr lang="en-US" sz="2400" b="1" dirty="0"/>
              <a:t>In the Spiritual Exercises: the experience of pilgrimage and the search for the will of God is opened for us</a:t>
            </a:r>
          </a:p>
          <a:p>
            <a:pPr marL="342900">
              <a:spcBef>
                <a:spcPts val="0"/>
              </a:spcBef>
            </a:pPr>
            <a:r>
              <a:rPr lang="en-US" sz="2400" b="1" dirty="0" smtClean="0"/>
              <a:t>In </a:t>
            </a:r>
            <a:r>
              <a:rPr lang="en-US" sz="2400" b="1" dirty="0"/>
              <a:t>basic </a:t>
            </a:r>
            <a:r>
              <a:rPr lang="en-US" sz="2400" b="1" dirty="0" err="1"/>
              <a:t>Ignatian</a:t>
            </a:r>
            <a:r>
              <a:rPr lang="en-US" sz="2400" b="1" dirty="0"/>
              <a:t> anthropological terms: the person is created for… God, therefore all other things are oriented to this end</a:t>
            </a:r>
          </a:p>
          <a:p>
            <a:pPr marL="342900">
              <a:spcBef>
                <a:spcPts val="0"/>
              </a:spcBef>
            </a:pPr>
            <a:r>
              <a:rPr lang="en-US" sz="2400" b="1" dirty="0"/>
              <a:t>God is the horizon. Created things are a means of reaching Him</a:t>
            </a:r>
          </a:p>
          <a:p>
            <a:pPr marL="342900">
              <a:spcBef>
                <a:spcPts val="0"/>
              </a:spcBef>
            </a:pPr>
            <a:r>
              <a:rPr lang="en-US" sz="2400" b="1" dirty="0"/>
              <a:t>The permanent Election is based on the « </a:t>
            </a:r>
            <a:r>
              <a:rPr lang="en-US" sz="2400" b="1" dirty="0" err="1"/>
              <a:t>magis</a:t>
            </a:r>
            <a:r>
              <a:rPr lang="en-US" sz="2400" b="1" dirty="0"/>
              <a:t>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r="130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 flipH="1">
            <a:off x="4754735" y="800422"/>
            <a:ext cx="6404655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6439989" y="267145"/>
            <a:ext cx="5540827" cy="133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000"/>
            </a:pPr>
            <a:r>
              <a:rPr lang="es-PE" sz="4000" b="1" dirty="0" smtClean="0">
                <a:sym typeface="Calibri"/>
              </a:rPr>
              <a:t>2. </a:t>
            </a:r>
            <a:r>
              <a:rPr lang="es-PE" sz="4000" b="1" dirty="0" err="1" smtClean="0"/>
              <a:t>Ignatius</a:t>
            </a:r>
            <a:r>
              <a:rPr lang="es-PE" sz="4000" b="1" dirty="0" smtClean="0"/>
              <a:t> </a:t>
            </a:r>
            <a:r>
              <a:rPr lang="es-PE" sz="4000" b="1" dirty="0" err="1" smtClean="0"/>
              <a:t>the</a:t>
            </a:r>
            <a:r>
              <a:rPr lang="es-PE" sz="4000" b="1" dirty="0" smtClean="0"/>
              <a:t> </a:t>
            </a:r>
            <a:r>
              <a:rPr lang="es-PE" sz="4000" b="1" dirty="0" err="1" smtClean="0"/>
              <a:t>pilgrim</a:t>
            </a:r>
            <a:r>
              <a:rPr lang="es-PE" sz="4000" b="1" dirty="0" smtClean="0"/>
              <a:t/>
            </a:r>
            <a:br>
              <a:rPr lang="es-PE" sz="4000" b="1" dirty="0" smtClean="0"/>
            </a:br>
            <a:endParaRPr lang="es-PE" sz="4000" b="1"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7957063" y="1439725"/>
            <a:ext cx="3822189" cy="472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algn="just">
              <a:spcBef>
                <a:spcPts val="0"/>
              </a:spcBef>
            </a:pPr>
            <a:r>
              <a:rPr lang="en-US" sz="2400" dirty="0"/>
              <a:t>In his conversation until his death he seeks the will of God (his horizon</a:t>
            </a:r>
            <a:r>
              <a:rPr lang="en-US" sz="2400" dirty="0" smtClean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/>
          </a:p>
          <a:p>
            <a:pPr marL="342900" algn="just">
              <a:spcBef>
                <a:spcPts val="0"/>
              </a:spcBef>
            </a:pPr>
            <a:r>
              <a:rPr lang="en-US" sz="2400" dirty="0"/>
              <a:t>The Spiritual Exercises are an expression of this search: revealing a spirituality of discernment for the making of decisions. </a:t>
            </a:r>
            <a:endParaRPr lang="en-US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400" dirty="0"/>
          </a:p>
          <a:p>
            <a:pPr marL="342900" algn="just">
              <a:spcBef>
                <a:spcPts val="0"/>
              </a:spcBef>
            </a:pPr>
            <a:r>
              <a:rPr lang="en-US" sz="2400" dirty="0"/>
              <a:t>Francis invites us to unite ourselves as pilgrims, to bring our contribution to the </a:t>
            </a:r>
            <a:r>
              <a:rPr lang="en-US" sz="2400" dirty="0" err="1" smtClean="0"/>
              <a:t>GCE</a:t>
            </a:r>
            <a:r>
              <a:rPr lang="en-US" sz="2400" dirty="0" smtClean="0"/>
              <a:t>.</a:t>
            </a:r>
            <a:endParaRPr lang="en-US" sz="2400" dirty="0"/>
          </a:p>
          <a:p>
            <a:pPr marL="469900" algn="just">
              <a:spcBef>
                <a:spcPts val="1800"/>
              </a:spcBef>
              <a:buSzPts val="2000"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Panorámica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  VIDEO MESSAGE FROM POPE FRANCIS TO THE MEETING ON THE GLOBAL COMPACT ON EDUCATION (15/10/2020)   https://www.youtube.com/watch?v=Tdau9DFtMn8   </vt:lpstr>
      <vt:lpstr>1. OPENNESS TO THE OTHER AS A BASIS</vt:lpstr>
      <vt:lpstr>Presentación de PowerPoint</vt:lpstr>
      <vt:lpstr>Presentación de PowerPoint</vt:lpstr>
      <vt:lpstr>1.THE PRINCIPLE AND FOUNDATION</vt:lpstr>
      <vt:lpstr>2. Ignatius the pilgrim </vt:lpstr>
      <vt:lpstr>Presentación de PowerPoint</vt:lpstr>
      <vt:lpstr>PERSONAL WORK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Carmen</dc:creator>
  <cp:lastModifiedBy>Utente</cp:lastModifiedBy>
  <cp:revision>28</cp:revision>
  <dcterms:modified xsi:type="dcterms:W3CDTF">2023-06-17T07:48:10Z</dcterms:modified>
</cp:coreProperties>
</file>